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  <p:sldMasterId id="2147483698" r:id="rId4"/>
    <p:sldMasterId id="2147483711" r:id="rId5"/>
  </p:sldMasterIdLst>
  <p:sldIdLst>
    <p:sldId id="256" r:id="rId6"/>
    <p:sldId id="257" r:id="rId7"/>
    <p:sldId id="258" r:id="rId8"/>
    <p:sldId id="263" r:id="rId9"/>
    <p:sldId id="262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2" r:id="rId23"/>
    <p:sldId id="278" r:id="rId24"/>
    <p:sldId id="279" r:id="rId25"/>
    <p:sldId id="280" r:id="rId26"/>
    <p:sldId id="283" r:id="rId27"/>
    <p:sldId id="285" r:id="rId28"/>
    <p:sldId id="286" r:id="rId29"/>
    <p:sldId id="28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B3BC-4E7F-4537-B1CD-3F26AC3902B3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37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046D7-8195-4E52-8648-95E2655BB5F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48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F1E9-DAB2-4C28-A842-0215A244B6A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6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727D-7A35-4D4B-934B-833BFB99DAD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52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DBB9F-2756-4D04-B0B0-F551DB8E782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33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735B-CA98-4C2B-BF62-C4E9C0BFF0D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32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6D09-6071-4769-9959-8BDB393182E6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47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DE60-AEE1-4853-87AD-EF3A8BC197A9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0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5F56E9-8039-48F5-97A4-E035838C0EF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2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064BC-BF51-4EDD-9592-355C54F92E5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390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599C-3333-4D3F-91E3-3469440A840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4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694B-360C-475A-A97B-739AFC7BA46F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656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B3BC-4E7F-4537-B1CD-3F26AC3902B3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56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046D7-8195-4E52-8648-95E2655BB5F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597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F1E9-DAB2-4C28-A842-0215A244B6A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06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727D-7A35-4D4B-934B-833BFB99DAD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2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DBB9F-2756-4D04-B0B0-F551DB8E782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69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735B-CA98-4C2B-BF62-C4E9C0BFF0D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2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6D09-6071-4769-9959-8BDB393182E6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001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DE60-AEE1-4853-87AD-EF3A8BC197A9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36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5F56E9-8039-48F5-97A4-E035838C0EF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79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064BC-BF51-4EDD-9592-355C54F92E5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12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599C-3333-4D3F-91E3-3469440A840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00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694B-360C-475A-A97B-739AFC7BA46F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65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6B3BC-4E7F-4537-B1CD-3F26AC3902B3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96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1046D7-8195-4E52-8648-95E2655BB5FB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59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8DF1E9-DAB2-4C28-A842-0215A244B6AC}" type="slidenum">
              <a:rPr lang="en-US" smtClean="0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91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E2727D-7A35-4D4B-934B-833BFB99DAD3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DBB9F-2756-4D04-B0B0-F551DB8E782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21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0735B-CA98-4C2B-BF62-C4E9C0BFF0D5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040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26D09-6071-4769-9959-8BDB393182E6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76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29DE60-AEE1-4853-87AD-EF3A8BC197A9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690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25F56E9-8039-48F5-97A4-E035838C0EF4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601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0064BC-BF51-4EDD-9592-355C54F92E5A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54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6599C-3333-4D3F-91E3-3469440A840E}" type="slidenum">
              <a:rPr lang="en-US" smtClean="0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446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0694B-360C-475A-A97B-739AFC7BA46F}" type="slidenum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77861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49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79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67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743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411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00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250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4716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508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293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C331D-8AA2-4DEA-8D6F-BE3156D077ED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939D0F-C1DB-4F62-93E0-EDF7996F426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6417C-E835-4B35-8B05-59264BE2D9D8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5000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6417C-E835-4B35-8B05-59264BE2D9D8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2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06417C-E835-4B35-8B05-59264BE2D9D8}" type="slidenum">
              <a:rPr lang="en-US" smtClean="0">
                <a:solidFill>
                  <a:srgbClr val="1F497D">
                    <a:shade val="90000"/>
                  </a:srgbClr>
                </a:solidFill>
                <a:latin typeface="Book Antiqu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1F497D">
                  <a:shade val="90000"/>
                </a:srgbClr>
              </a:solidFill>
              <a:latin typeface="Book Antiqua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847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5C331D-8AA2-4DEA-8D6F-BE3156D077E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9/24/2018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939D0F-C1DB-4F62-93E0-EDF7996F426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05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dirty="0"/>
              <a:t>2015</a:t>
            </a:r>
            <a:br>
              <a:rPr lang="en-US" sz="5400" dirty="0"/>
            </a:br>
            <a:r>
              <a:rPr lang="en-US" sz="5400" dirty="0"/>
              <a:t>Homeopathy and Laws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7854696" cy="1752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Diane Miller JD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of Law and Public Policy</a:t>
            </a:r>
          </a:p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Health Freedom Coalition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2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315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homeopathic community animated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en-US" i="1" dirty="0"/>
              <a:t>Without the vital force the material organism is unable to feel, or act, or maintain itself. (Without the vital force the body dies; and then, delivered exclusively to the forces of the outer material world, it decomposes, reverting to its chemical constituents. </a:t>
            </a:r>
          </a:p>
          <a:p>
            <a:r>
              <a:rPr lang="en-US" i="1" dirty="0"/>
              <a:t>Only because of the immaterial being (vital principle, vital force) that animates it in health and in disease can it feel and maintain its vital functions</a:t>
            </a:r>
            <a:r>
              <a:rPr lang="en-US" dirty="0"/>
              <a:t>.” </a:t>
            </a:r>
          </a:p>
          <a:p>
            <a:pPr marL="0" indent="0" algn="r">
              <a:buNone/>
            </a:pPr>
            <a:endParaRPr lang="en-US" sz="1700" dirty="0"/>
          </a:p>
          <a:p>
            <a:pPr marL="0" indent="0" algn="r">
              <a:buNone/>
            </a:pPr>
            <a:r>
              <a:rPr lang="en-US" sz="1700" dirty="0"/>
              <a:t>Samuel Hahnemann, Organon of Medicine, 1982 by The Hahnemann Foundation, translated by Jost Kunzli M.D., Alain Naude and Peter Pendleton, 10, Page 15..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63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Remedy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“…It is the invisible energy of the crude substance released and freed to the highest possible extent which is o be found in the minute impregnated globule or its solution.  Upon contact with living tissue, this medicinal force acts dynamically on the whole organism in a specific way, without communicating to it the smallest t material particle, however subtle: and it does so more and more powerfully as it becomes freer and less material through progressive dynamization” </a:t>
            </a:r>
            <a:r>
              <a:rPr lang="en-US" dirty="0"/>
              <a:t>(par. 270)</a:t>
            </a:r>
          </a:p>
          <a:p>
            <a:endParaRPr lang="en-US" dirty="0"/>
          </a:p>
          <a:p>
            <a:pPr marL="0" indent="0" algn="r">
              <a:buNone/>
            </a:pPr>
            <a:r>
              <a:rPr lang="en-US" sz="1700" dirty="0"/>
              <a:t>Samuel Hahnemann, Organon of Medicine, 1982 by The Hahnemann Foundation, translated by Jost Kunzli M.D., Alain Naude and Peter Pendleton, 11, Page 18.</a:t>
            </a:r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58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Person’s Discernment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healthy person or community will throw off too much restriction of sovereignty in order to control their own destiny.”  		            </a:t>
            </a:r>
            <a:r>
              <a:rPr lang="en-US" sz="1400" dirty="0"/>
              <a:t>Diane Miller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Solution:  </a:t>
            </a:r>
          </a:p>
          <a:p>
            <a:pPr marL="0" indent="0">
              <a:buNone/>
            </a:pPr>
            <a:r>
              <a:rPr lang="en-US" dirty="0"/>
              <a:t>Control in the “least restrictive means” to the point where there is no substance left except the essence of order and harmony:   “responsible freedom”.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685800"/>
            <a:ext cx="2667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Remedy</a:t>
            </a:r>
            <a:b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</a:t>
            </a:r>
          </a:p>
        </p:txBody>
      </p:sp>
      <p:pic>
        <p:nvPicPr>
          <p:cNvPr id="28676" name="Picture 4" descr="scan0020 hanneman cropp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76400"/>
            <a:ext cx="2128838" cy="2743200"/>
          </a:xfr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2057400"/>
            <a:ext cx="2438400" cy="4419600"/>
          </a:xfrm>
          <a:solidFill>
            <a:srgbClr val="99CCF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b="1" i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“In a harmonious community there dwells a group consciousness that animates the community persona while holding sacred and responsible the  individual sovereign life experience to reign supreme.”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b="1" i="1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 eaLnBrk="1" hangingPunct="1">
              <a:lnSpc>
                <a:spcPct val="90000"/>
              </a:lnSpc>
              <a:buFontTx/>
              <a:buNone/>
              <a:defRPr/>
            </a:pPr>
            <a:r>
              <a:rPr lang="en-US" sz="800" b="1" dirty="0">
                <a:solidFill>
                  <a:srgbClr val="CC0000"/>
                </a:solidFill>
              </a:rPr>
              <a:t>Diane Miller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6096000" y="5029200"/>
            <a:ext cx="2438400" cy="762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Group Consciousness</a:t>
            </a:r>
          </a:p>
        </p:txBody>
      </p:sp>
    </p:spTree>
    <p:extLst>
      <p:ext uri="{BB962C8B-B14F-4D97-AF65-F5344CB8AC3E}">
        <p14:creationId xmlns:p14="http://schemas.microsoft.com/office/powerpoint/2010/main" val="235411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05200" y="838200"/>
            <a:ext cx="2438400" cy="1219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Remedy Freedom</a:t>
            </a:r>
          </a:p>
        </p:txBody>
      </p:sp>
      <p:pic>
        <p:nvPicPr>
          <p:cNvPr id="31748" name="Picture 4" descr="scan0020 hanneman cropped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752600"/>
            <a:ext cx="2166143" cy="2793952"/>
          </a:xfrm>
          <a:noFill/>
          <a:ln w="38100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2286000"/>
            <a:ext cx="2743200" cy="39624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000" b="1" dirty="0">
                <a:solidFill>
                  <a:srgbClr val="006600"/>
                </a:solidFill>
              </a:rPr>
              <a:t>	</a:t>
            </a:r>
            <a:r>
              <a:rPr lang="en-US" sz="2800" b="1" dirty="0">
                <a:solidFill>
                  <a:srgbClr val="006600"/>
                </a:solidFill>
              </a:rPr>
              <a:t>“</a:t>
            </a: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least restrictive means”</a:t>
            </a:r>
          </a:p>
          <a:p>
            <a:pPr eaLnBrk="1" hangingPunct="1">
              <a:buFontTx/>
              <a:buNone/>
              <a:defRPr/>
            </a:pPr>
            <a:r>
              <a:rPr lang="en-US" sz="2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…where fundamental liberties are at stake.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943600" y="5090160"/>
            <a:ext cx="2819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black"/>
                </a:solidFill>
              </a:rPr>
              <a:t>Balance and Harmony</a:t>
            </a:r>
          </a:p>
        </p:txBody>
      </p:sp>
    </p:spTree>
    <p:extLst>
      <p:ext uri="{BB962C8B-B14F-4D97-AF65-F5344CB8AC3E}">
        <p14:creationId xmlns:p14="http://schemas.microsoft.com/office/powerpoint/2010/main" val="372517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191000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Fundamental right </a:t>
            </a:r>
          </a:p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heal and survive</a:t>
            </a:r>
          </a:p>
        </p:txBody>
      </p:sp>
    </p:spTree>
    <p:extLst>
      <p:ext uri="{BB962C8B-B14F-4D97-AF65-F5344CB8AC3E}">
        <p14:creationId xmlns:p14="http://schemas.microsoft.com/office/powerpoint/2010/main" val="330546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610600" cy="3810000"/>
          </a:xfrm>
          <a:solidFill>
            <a:srgbClr val="CC99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Continual universal growth</a:t>
            </a:r>
            <a:r>
              <a:rPr lang="en-US" sz="3400" dirty="0"/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of new healing information</a:t>
            </a:r>
          </a:p>
          <a:p>
            <a:pPr eaLnBrk="1" hangingPunct="1">
              <a:buFontTx/>
              <a:buNone/>
              <a:defRPr/>
            </a:pPr>
            <a:endParaRPr lang="en-US" sz="36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6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86200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Professional callings</a:t>
            </a:r>
            <a:r>
              <a:rPr lang="en-US" sz="3400" dirty="0"/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to grow and learn and act upon it</a:t>
            </a:r>
            <a:endParaRPr lang="en-US" sz="3400" b="1" i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14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86200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Freedom to Access</a:t>
            </a:r>
            <a:r>
              <a:rPr lang="en-US" sz="3400" dirty="0"/>
              <a:t> </a:t>
            </a:r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400" b="1" i="1" dirty="0">
                <a:solidFill>
                  <a:srgbClr val="003300"/>
                </a:solidFill>
              </a:rPr>
              <a:t>to follow your path to health</a:t>
            </a:r>
          </a:p>
        </p:txBody>
      </p:sp>
    </p:spTree>
    <p:extLst>
      <p:ext uri="{BB962C8B-B14F-4D97-AF65-F5344CB8AC3E}">
        <p14:creationId xmlns:p14="http://schemas.microsoft.com/office/powerpoint/2010/main" val="1444693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86800" cy="4191000"/>
          </a:xfrm>
          <a:solidFill>
            <a:srgbClr val="CC99FF"/>
          </a:solidFill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 Harm</a:t>
            </a:r>
          </a:p>
          <a:p>
            <a:pPr algn="ctr" eaLnBrk="1" hangingPunct="1">
              <a:buFontTx/>
              <a:buNone/>
              <a:defRPr/>
            </a:pPr>
            <a:endParaRPr lang="en-US" sz="3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Safety questions </a:t>
            </a:r>
          </a:p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are not the same as </a:t>
            </a:r>
          </a:p>
          <a:p>
            <a:pPr algn="ctr" eaLnBrk="1" hangingPunct="1">
              <a:buFontTx/>
              <a:buNone/>
              <a:defRPr/>
            </a:pPr>
            <a:endParaRPr lang="en-US" sz="3600" b="1" i="1" dirty="0">
              <a:solidFill>
                <a:srgbClr val="003300"/>
              </a:solidFill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Efficacy questions </a:t>
            </a:r>
          </a:p>
        </p:txBody>
      </p:sp>
    </p:spTree>
    <p:extLst>
      <p:ext uri="{BB962C8B-B14F-4D97-AF65-F5344CB8AC3E}">
        <p14:creationId xmlns:p14="http://schemas.microsoft.com/office/powerpoint/2010/main" val="1517806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493264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National Health Freedom Coalition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a non-profit educational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24400"/>
            <a:ext cx="7772400" cy="1509712"/>
          </a:xfrm>
        </p:spPr>
        <p:txBody>
          <a:bodyPr/>
          <a:lstStyle/>
          <a:p>
            <a:r>
              <a:rPr lang="en-US" dirty="0"/>
              <a:t>PMB 218,  2136 Ford Parkway,  St. Paul, MN , USA 55116-1863</a:t>
            </a:r>
          </a:p>
          <a:p>
            <a:r>
              <a:rPr lang="en-US" dirty="0"/>
              <a:t>www.nationalhealthfreedom.org </a:t>
            </a:r>
          </a:p>
          <a:p>
            <a:r>
              <a:rPr lang="en-US" dirty="0"/>
              <a:t> E-mail: similars@aol.com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65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686800" cy="3810000"/>
          </a:xfrm>
          <a:solidFill>
            <a:srgbClr val="CC99FF"/>
          </a:solidFill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Tolerance and Respect</a:t>
            </a:r>
            <a:endParaRPr lang="en-US" sz="3400" dirty="0"/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400" dirty="0"/>
              <a:t> </a:t>
            </a:r>
            <a:r>
              <a:rPr lang="en-US" sz="3600" b="1" i="1" dirty="0">
                <a:solidFill>
                  <a:srgbClr val="003300"/>
                </a:solidFill>
              </a:rPr>
              <a:t>creating avenues of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1041713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534400" cy="3657600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Disclosures Transparency</a:t>
            </a:r>
            <a:endParaRPr lang="en-US" sz="3400" dirty="0"/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encourages innovation and freedom</a:t>
            </a:r>
          </a:p>
        </p:txBody>
      </p:sp>
    </p:spTree>
    <p:extLst>
      <p:ext uri="{BB962C8B-B14F-4D97-AF65-F5344CB8AC3E}">
        <p14:creationId xmlns:p14="http://schemas.microsoft.com/office/powerpoint/2010/main" val="219576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43"/>
            </a:gs>
            <a:gs pos="100000">
              <a:srgbClr val="00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534400" cy="3657600"/>
          </a:xfrm>
          <a:solidFill>
            <a:srgbClr val="CC99FF"/>
          </a:solidFill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en-US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Government Expectation</a:t>
            </a:r>
            <a:endParaRPr lang="en-US" sz="3400" dirty="0"/>
          </a:p>
          <a:p>
            <a:pPr algn="ctr" eaLnBrk="1" hangingPunct="1">
              <a:buFontTx/>
              <a:buNone/>
              <a:defRPr/>
            </a:pPr>
            <a:endParaRPr lang="en-US" sz="3400" dirty="0"/>
          </a:p>
          <a:p>
            <a:pPr algn="ctr" eaLnBrk="1" hangingPunct="1">
              <a:buFontTx/>
              <a:buNone/>
              <a:defRPr/>
            </a:pPr>
            <a:r>
              <a:rPr lang="en-US" sz="3600" b="1" i="1" dirty="0">
                <a:solidFill>
                  <a:srgbClr val="003300"/>
                </a:solidFill>
              </a:rPr>
              <a:t>Protect health freedom and make no law abridging health freedom or its fundamental principles</a:t>
            </a:r>
          </a:p>
        </p:txBody>
      </p:sp>
    </p:spTree>
    <p:extLst>
      <p:ext uri="{BB962C8B-B14F-4D97-AF65-F5344CB8AC3E}">
        <p14:creationId xmlns:p14="http://schemas.microsoft.com/office/powerpoint/2010/main" val="1766539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i="1" dirty="0"/>
          </a:p>
          <a:p>
            <a:pPr marL="0" indent="0">
              <a:buNone/>
            </a:pPr>
            <a:r>
              <a:rPr lang="en-US" sz="3600" i="1" dirty="0"/>
              <a:t>“Laws and customs must be </a:t>
            </a:r>
            <a:br>
              <a:rPr lang="en-US" sz="3600" i="1" dirty="0"/>
            </a:br>
            <a:r>
              <a:rPr lang="en-US" sz="3600" i="1" dirty="0"/>
              <a:t>carefully reviewed, revised, and even repealed if necessary, and new laws created, to reflect the development, evolution, and spiritual maturization of a people.”</a:t>
            </a:r>
            <a:br>
              <a:rPr lang="en-US" sz="3600" i="1" dirty="0"/>
            </a:br>
            <a:r>
              <a:rPr lang="en-US" sz="4000" dirty="0"/>
              <a:t>		</a:t>
            </a:r>
            <a:r>
              <a:rPr lang="en-US" dirty="0"/>
              <a:t>		                    Diane Miller JD</a:t>
            </a:r>
          </a:p>
        </p:txBody>
      </p:sp>
    </p:spTree>
    <p:extLst>
      <p:ext uri="{BB962C8B-B14F-4D97-AF65-F5344CB8AC3E}">
        <p14:creationId xmlns:p14="http://schemas.microsoft.com/office/powerpoint/2010/main" val="3787552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Health Freedom Coalition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854696" cy="3276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Promoting access to all health care information, services, treatments and products that the people deem beneficial for their own health and survival;  promoting an understanding of the laws and factors impacting the right to access; and promoting the health of the people of this nation.</a:t>
            </a:r>
          </a:p>
          <a:p>
            <a:pPr algn="ctr"/>
            <a:endParaRPr lang="en-US" sz="1300" dirty="0"/>
          </a:p>
          <a:p>
            <a:pPr algn="ctr"/>
            <a:r>
              <a:rPr lang="en-US" sz="1300" dirty="0"/>
              <a:t>PMB 218, 2136 Ford Parkway, St. Paul, MN  55116-1863 Phone: 507-663-9018    www.nationalhealthfreedom.org 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09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493264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National Health Freedom Coalition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a non-profit educational organization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24400"/>
            <a:ext cx="7772400" cy="1509712"/>
          </a:xfrm>
        </p:spPr>
        <p:txBody>
          <a:bodyPr/>
          <a:lstStyle/>
          <a:p>
            <a:r>
              <a:rPr lang="en-US" dirty="0"/>
              <a:t>PMB 218,  2136 Ford Parkway,  St. Paul, MN , USA 55116-1863</a:t>
            </a:r>
          </a:p>
          <a:p>
            <a:r>
              <a:rPr lang="en-US" dirty="0"/>
              <a:t>www.nationalhealthfreedom.org </a:t>
            </a:r>
          </a:p>
          <a:p>
            <a:r>
              <a:rPr lang="en-US" dirty="0"/>
              <a:t> E-mail: similars@aol.com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28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HOMEOPATHY in the context of government and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7854696" cy="175260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GOVERNMENT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 laws </a:t>
            </a:r>
            <a:r>
              <a:rPr lang="en-US" sz="4800" dirty="0">
                <a:latin typeface="+mj-lt"/>
              </a:rPr>
              <a:t>in the context of homeopathy</a:t>
            </a:r>
          </a:p>
        </p:txBody>
      </p:sp>
    </p:spTree>
    <p:extLst>
      <p:ext uri="{BB962C8B-B14F-4D97-AF65-F5344CB8AC3E}">
        <p14:creationId xmlns:p14="http://schemas.microsoft.com/office/powerpoint/2010/main" val="1345855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sz="5400" dirty="0"/>
              <a:t>Government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05200" cy="4572000"/>
          </a:xfrm>
        </p:spPr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3400" dirty="0"/>
              <a:t>Laws are made to regulate people as they apply to commerce and services within and between states and countries including:</a:t>
            </a:r>
          </a:p>
          <a:p>
            <a:endParaRPr lang="en-US" sz="3400" dirty="0"/>
          </a:p>
          <a:p>
            <a:r>
              <a:rPr lang="en-US" sz="3400" dirty="0"/>
              <a:t>homeopathic remedies</a:t>
            </a:r>
          </a:p>
          <a:p>
            <a:endParaRPr lang="en-US" sz="3400" dirty="0"/>
          </a:p>
          <a:p>
            <a:r>
              <a:rPr lang="en-US" sz="3400" dirty="0"/>
              <a:t> and </a:t>
            </a:r>
          </a:p>
          <a:p>
            <a:endParaRPr lang="en-US" sz="3400" dirty="0"/>
          </a:p>
          <a:p>
            <a:r>
              <a:rPr lang="en-US" sz="3400" dirty="0"/>
              <a:t>homeopaths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4156074" cy="2770716"/>
          </a:xfrm>
        </p:spPr>
      </p:pic>
    </p:spTree>
    <p:extLst>
      <p:ext uri="{BB962C8B-B14F-4D97-AF65-F5344CB8AC3E}">
        <p14:creationId xmlns:p14="http://schemas.microsoft.com/office/powerpoint/2010/main" val="364305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r>
              <a:rPr lang="en-US" sz="5400" dirty="0"/>
              <a:t>Homeopathy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505200" cy="4572000"/>
          </a:xfrm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800" dirty="0"/>
              <a:t>“In the state of health the spirit-like vital force (dynamis) animating the material human organism reigns in supreme sovereignty.”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459" y="2209800"/>
            <a:ext cx="2943726" cy="4038600"/>
          </a:xfrm>
        </p:spPr>
      </p:pic>
    </p:spTree>
    <p:extLst>
      <p:ext uri="{BB962C8B-B14F-4D97-AF65-F5344CB8AC3E}">
        <p14:creationId xmlns:p14="http://schemas.microsoft.com/office/powerpoint/2010/main" val="126587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Governments v. Homeopathy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Primary Problem:  </a:t>
            </a:r>
          </a:p>
          <a:p>
            <a:pPr marL="0" indent="0">
              <a:buNone/>
            </a:pPr>
            <a:r>
              <a:rPr lang="en-US" dirty="0"/>
              <a:t>	Legal Overbreadth and Oppression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Secondary Problem:  </a:t>
            </a:r>
          </a:p>
          <a:p>
            <a:pPr marL="0" indent="0">
              <a:buNone/>
            </a:pPr>
            <a:r>
              <a:rPr lang="en-US" dirty="0"/>
              <a:t>	Failed Attempts at Solutions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Tertiary Disease:  </a:t>
            </a:r>
          </a:p>
          <a:p>
            <a:pPr marL="0" indent="0">
              <a:buNone/>
            </a:pPr>
            <a:r>
              <a:rPr lang="en-US" dirty="0"/>
              <a:t>	Disintegration of Diverse Strong Healing 	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85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 Community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286000"/>
            <a:ext cx="7854696" cy="4267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Turf Battles:  </a:t>
            </a:r>
            <a:r>
              <a:rPr lang="en-US" dirty="0"/>
              <a:t>between licensed or credentialed professions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Banned:  </a:t>
            </a:r>
            <a:r>
              <a:rPr lang="en-US" dirty="0"/>
              <a:t>prevailing and accepted conventional medical standards  and policies enforced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Revocation of Right to Practice: </a:t>
            </a:r>
            <a:r>
              <a:rPr lang="en-US" dirty="0"/>
              <a:t>punishment for practicing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Prosecutions: </a:t>
            </a:r>
            <a:r>
              <a:rPr lang="en-US" dirty="0"/>
              <a:t> persecuted if not following government mandates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Deaths:  </a:t>
            </a:r>
            <a:r>
              <a:rPr lang="en-US" dirty="0"/>
              <a:t>unnecessary illness and deaths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Consumer Access Denied:  </a:t>
            </a:r>
            <a:r>
              <a:rPr lang="en-US" dirty="0"/>
              <a:t>innovative and low risk modalities not freely accessible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3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HOMEOPATHIC APPROACH TO STRENGTHENING</a:t>
            </a:r>
            <a:br>
              <a:rPr lang="en-US" dirty="0"/>
            </a:br>
            <a:r>
              <a:rPr lang="en-US" dirty="0"/>
              <a:t>HOMEOPTHIC COMMUNITY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7854696" cy="28194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HOMEOPATHIC TOUCH STONES FOR HEALING</a:t>
            </a:r>
          </a:p>
          <a:p>
            <a:pPr algn="l"/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Material Human Organism</a:t>
            </a:r>
            <a:r>
              <a:rPr lang="en-US" dirty="0"/>
              <a:t>:    </a:t>
            </a:r>
          </a:p>
          <a:p>
            <a:pPr algn="l"/>
            <a:r>
              <a:rPr lang="en-US" dirty="0"/>
              <a:t>		The Homeopathic Community</a:t>
            </a:r>
          </a:p>
          <a:p>
            <a:pPr algn="l"/>
            <a:endParaRPr lang="en-US" dirty="0"/>
          </a:p>
          <a:p>
            <a:pPr algn="l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Spirit-Like Vital Force (Dynamis):     </a:t>
            </a:r>
          </a:p>
          <a:p>
            <a:pPr algn="l"/>
            <a:r>
              <a:rPr lang="en-US" dirty="0"/>
              <a:t>		Soul …Breath of Life…Family Bonds…</a:t>
            </a:r>
          </a:p>
          <a:p>
            <a:pPr algn="l"/>
            <a:r>
              <a:rPr lang="en-US" dirty="0"/>
              <a:t>		Group Consciousness… Synchronicity…</a:t>
            </a:r>
          </a:p>
          <a:p>
            <a:pPr algn="l"/>
            <a:r>
              <a:rPr lang="en-US" dirty="0"/>
              <a:t>		The Universe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88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Organism 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Disagreements within community regarding expectations for protection of the right to practice and manufacturing of remedies</a:t>
            </a:r>
          </a:p>
          <a:p>
            <a:r>
              <a:rPr lang="en-US" dirty="0"/>
              <a:t>Promotion stifled by lack of unified power</a:t>
            </a:r>
          </a:p>
          <a:p>
            <a:r>
              <a:rPr lang="en-US" dirty="0"/>
              <a:t>Isolationism and small segments domination</a:t>
            </a:r>
          </a:p>
          <a:p>
            <a:r>
              <a:rPr lang="en-US" dirty="0"/>
              <a:t>Lack of secure destination for large resources and projects</a:t>
            </a:r>
          </a:p>
          <a:p>
            <a:r>
              <a:rPr lang="en-US" dirty="0"/>
              <a:t>Health seeker hurdles to access and establish relationship with homeopaths</a:t>
            </a:r>
          </a:p>
          <a:p>
            <a:r>
              <a:rPr lang="en-US" dirty="0"/>
              <a:t>Health seekers hurdles to understand homeopathic approach and concepts of use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09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740</Words>
  <Application>Microsoft Office PowerPoint</Application>
  <PresentationFormat>On-screen Show (4:3)</PresentationFormat>
  <Paragraphs>134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Book Antiqua</vt:lpstr>
      <vt:lpstr>Calibri</vt:lpstr>
      <vt:lpstr>Constantia</vt:lpstr>
      <vt:lpstr>Wingdings 2</vt:lpstr>
      <vt:lpstr>Flow</vt:lpstr>
      <vt:lpstr>1_Flow</vt:lpstr>
      <vt:lpstr>2_Flow</vt:lpstr>
      <vt:lpstr>3_Flow</vt:lpstr>
      <vt:lpstr>4_Flow</vt:lpstr>
      <vt:lpstr>2015 Homeopathy and Laws </vt:lpstr>
      <vt:lpstr>     National Health Freedom Coalition  a non-profit educational organization</vt:lpstr>
      <vt:lpstr>HOMEOPATHY in the context of government and laws</vt:lpstr>
      <vt:lpstr>Government</vt:lpstr>
      <vt:lpstr>Homeopathy</vt:lpstr>
      <vt:lpstr>Governments v. Homeopathy</vt:lpstr>
      <vt:lpstr> Community Disease</vt:lpstr>
      <vt:lpstr>HOMEOPATHIC APPROACH TO STRENGTHENING HOMEOPTHIC COMMUNITY</vt:lpstr>
      <vt:lpstr>Material Organism Symptoms</vt:lpstr>
      <vt:lpstr>The homeopathic community animated</vt:lpstr>
      <vt:lpstr>Choice of Remedy</vt:lpstr>
      <vt:lpstr>One Person’s Discernment</vt:lpstr>
      <vt:lpstr>Remedy Freedom</vt:lpstr>
      <vt:lpstr>Remedy Freedom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Progress</vt:lpstr>
      <vt:lpstr>National Health Freedom Coalition</vt:lpstr>
      <vt:lpstr>     National Health Freedom Coalition  a non-profit educational 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Homeopathic Conference Ireland</dc:title>
  <dc:creator>Diane M</dc:creator>
  <cp:lastModifiedBy>Owner</cp:lastModifiedBy>
  <cp:revision>14</cp:revision>
  <dcterms:created xsi:type="dcterms:W3CDTF">2015-02-11T21:28:57Z</dcterms:created>
  <dcterms:modified xsi:type="dcterms:W3CDTF">2018-09-24T22:01:35Z</dcterms:modified>
</cp:coreProperties>
</file>